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18"/>
  </p:notesMasterIdLst>
  <p:sldIdLst>
    <p:sldId id="258" r:id="rId2"/>
    <p:sldId id="262" r:id="rId3"/>
    <p:sldId id="263" r:id="rId4"/>
    <p:sldId id="264" r:id="rId5"/>
    <p:sldId id="275" r:id="rId6"/>
    <p:sldId id="276" r:id="rId7"/>
    <p:sldId id="277" r:id="rId8"/>
    <p:sldId id="278" r:id="rId9"/>
    <p:sldId id="279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6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D98818A-616D-4BCE-9A2E-DE57E6694452}" type="datetimeFigureOut">
              <a:rPr lang="en-US"/>
              <a:pPr>
                <a:defRPr/>
              </a:pPr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A00B6AC-DEB4-4394-A579-BF71D4DC8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90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00B6AC-DEB4-4394-A579-BF71D4DC8B8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44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4DFD4-AA66-42AF-B229-8FD943F327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6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37267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213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9849-6799-4799-B193-EBAAF76EE0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3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44E02-EF04-4694-AD67-B5982076DC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7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424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397825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86164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A3B0E-F1C1-455C-9B14-C2A7353228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60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58426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11187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18D6D-0B19-4347-B52C-0CE88247B2C5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Schram/Tibbetts, Introduction to Criminology</a:t>
            </a:r>
          </a:p>
          <a:p>
            <a:pPr>
              <a:defRPr/>
            </a:pPr>
            <a:r>
              <a:rPr lang="en-US" smtClean="0"/>
              <a:t> © 2014 SAGE Publications,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3781144-87CB-4B04-8B75-3CAE1037D8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8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2"/>
          <p:cNvSpPr>
            <a:spLocks noGrp="1"/>
          </p:cNvSpPr>
          <p:nvPr>
            <p:ph type="title"/>
          </p:nvPr>
        </p:nvSpPr>
        <p:spPr>
          <a:xfrm>
            <a:off x="1069521" y="5105399"/>
            <a:ext cx="7886700" cy="59134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3600" b="1" dirty="0" smtClean="0"/>
              <a:t>Chapter </a:t>
            </a:r>
            <a:r>
              <a:rPr lang="en-US" sz="3600" b="1" dirty="0"/>
              <a:t>4</a:t>
            </a:r>
            <a:endParaRPr lang="en-US" sz="3600" b="1" dirty="0" smtClean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069521" y="5867400"/>
            <a:ext cx="7886700" cy="86518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000" b="1" dirty="0" smtClean="0">
                <a:solidFill>
                  <a:schemeClr val="tx1"/>
                </a:solidFill>
              </a:rPr>
              <a:t>Contemporary Classical and Deterrence Research</a:t>
            </a:r>
            <a:endParaRPr lang="en-US" sz="3000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1" y="0"/>
            <a:ext cx="83058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Rational </a:t>
            </a:r>
            <a:r>
              <a:rPr lang="en-US" sz="3600" dirty="0" smtClean="0">
                <a:solidFill>
                  <a:srgbClr val="CF5716"/>
                </a:solidFill>
              </a:rPr>
              <a:t>choice theory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886097" y="1741488"/>
            <a:ext cx="78867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</a:pPr>
            <a:r>
              <a:rPr lang="en-US" sz="2200" dirty="0" smtClean="0"/>
              <a:t>Cornish and Clarke</a:t>
            </a:r>
            <a:r>
              <a:rPr lang="en-US" sz="2200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sz="2200" i="1" dirty="0" smtClean="0"/>
              <a:t>The Reasoning Criminal: Rational Choice Perspectives on Offending</a:t>
            </a:r>
            <a:r>
              <a:rPr lang="en-US" sz="2200" dirty="0" smtClean="0"/>
              <a:t> (1986)</a:t>
            </a:r>
          </a:p>
          <a:p>
            <a:pPr lvl="2">
              <a:lnSpc>
                <a:spcPct val="100000"/>
              </a:lnSpc>
            </a:pPr>
            <a:r>
              <a:rPr lang="en-US" sz="2200" dirty="0" smtClean="0"/>
              <a:t>The most significant work that brought Rational Choice theory into the mainstream of criminological research.</a:t>
            </a:r>
          </a:p>
          <a:p>
            <a:pPr>
              <a:lnSpc>
                <a:spcPct val="100000"/>
              </a:lnSpc>
            </a:pPr>
            <a:r>
              <a:rPr lang="en-US" sz="2200" dirty="0" smtClean="0"/>
              <a:t>Katz</a:t>
            </a:r>
          </a:p>
          <a:p>
            <a:pPr lvl="1">
              <a:lnSpc>
                <a:spcPct val="100000"/>
              </a:lnSpc>
            </a:pPr>
            <a:r>
              <a:rPr lang="en-US" sz="2200" i="1" dirty="0" smtClean="0"/>
              <a:t>Seductions in Crime</a:t>
            </a:r>
            <a:r>
              <a:rPr lang="en-US" sz="2200" dirty="0" smtClean="0"/>
              <a:t> (1988)</a:t>
            </a:r>
          </a:p>
          <a:p>
            <a:pPr lvl="2">
              <a:lnSpc>
                <a:spcPct val="100000"/>
              </a:lnSpc>
            </a:pPr>
            <a:r>
              <a:rPr lang="en-US" sz="2200" dirty="0" smtClean="0"/>
              <a:t>Placed an emphasis on the benefits (mostly the inherent physiological pleasure) of committing crime.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886700" cy="106680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Rational </a:t>
            </a:r>
            <a:r>
              <a:rPr lang="en-US" sz="3600" dirty="0" smtClean="0">
                <a:solidFill>
                  <a:srgbClr val="CF5716"/>
                </a:solidFill>
              </a:rPr>
              <a:t>choice theory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886700" cy="2209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Criminological studies from the late 1980s to the mid-1990s </a:t>
            </a:r>
          </a:p>
          <a:p>
            <a:pPr lvl="1"/>
            <a:r>
              <a:rPr lang="en-US" sz="2200" dirty="0" smtClean="0"/>
              <a:t>Official/formal </a:t>
            </a:r>
            <a:r>
              <a:rPr lang="en-US" sz="2200" dirty="0"/>
              <a:t>sanctions tend to have some effect on individuals’ decisions to commit crime, </a:t>
            </a:r>
            <a:r>
              <a:rPr lang="en-US" sz="2200" dirty="0" smtClean="0"/>
              <a:t>but they are </a:t>
            </a:r>
            <a:r>
              <a:rPr lang="en-US" sz="2200" dirty="0"/>
              <a:t>relatively unimportant compared </a:t>
            </a:r>
            <a:r>
              <a:rPr lang="en-US" sz="2200" dirty="0" smtClean="0"/>
              <a:t>with extralegal or informal </a:t>
            </a:r>
            <a:r>
              <a:rPr lang="en-US" sz="2200" dirty="0"/>
              <a:t>factors.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886700" cy="7016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Rational </a:t>
            </a:r>
            <a:r>
              <a:rPr lang="en-US" sz="3600" dirty="0" smtClean="0">
                <a:solidFill>
                  <a:srgbClr val="CF5716"/>
                </a:solidFill>
              </a:rPr>
              <a:t>choice theory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What influence does an individual’s behavior have on those around the individual?</a:t>
            </a:r>
          </a:p>
          <a:p>
            <a:pPr lvl="1"/>
            <a:r>
              <a:rPr lang="en-US" sz="2200" dirty="0" smtClean="0"/>
              <a:t>One </a:t>
            </a:r>
            <a:r>
              <a:rPr lang="en-US" sz="2200" dirty="0"/>
              <a:t>of the most important variables in decisions to commit </a:t>
            </a:r>
            <a:r>
              <a:rPr lang="en-US" sz="2200" dirty="0" smtClean="0"/>
              <a:t>crime.</a:t>
            </a:r>
          </a:p>
          <a:p>
            <a:pPr lvl="2"/>
            <a:r>
              <a:rPr lang="en-US" sz="2200" dirty="0"/>
              <a:t>T</a:t>
            </a:r>
            <a:r>
              <a:rPr lang="en-US" sz="2200" dirty="0" smtClean="0"/>
              <a:t>he </a:t>
            </a:r>
            <a:r>
              <a:rPr lang="en-US" sz="2200" dirty="0"/>
              <a:t>perceived likelihood of how </a:t>
            </a:r>
            <a:r>
              <a:rPr lang="en-US" sz="2200" dirty="0" smtClean="0"/>
              <a:t>loved ones </a:t>
            </a:r>
            <a:r>
              <a:rPr lang="en-US" sz="2200" dirty="0"/>
              <a:t>and friends, as well as employers, </a:t>
            </a:r>
            <a:r>
              <a:rPr lang="en-US" sz="2200" dirty="0" smtClean="0"/>
              <a:t>will react is </a:t>
            </a:r>
            <a:r>
              <a:rPr lang="en-US" sz="2200" dirty="0"/>
              <a:t>perhaps the most important factor that goes into a person’s decision to engage in criminal activity.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7886700" cy="669926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Rational </a:t>
            </a:r>
            <a:r>
              <a:rPr lang="en-US" sz="3600" dirty="0" smtClean="0">
                <a:solidFill>
                  <a:srgbClr val="CF5716"/>
                </a:solidFill>
              </a:rPr>
              <a:t>choice theory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The most important finding:</a:t>
            </a:r>
          </a:p>
          <a:p>
            <a:pPr lvl="1"/>
            <a:r>
              <a:rPr lang="en-US" sz="2200" dirty="0"/>
              <a:t>T</a:t>
            </a:r>
            <a:r>
              <a:rPr lang="en-US" sz="2200" dirty="0" smtClean="0"/>
              <a:t>he </a:t>
            </a:r>
            <a:r>
              <a:rPr lang="en-US" sz="2200" dirty="0"/>
              <a:t>expected benefits, particularly the pleasure they would get from such offending, had one of the most significant effects on their decisions to offend</a:t>
            </a:r>
            <a:r>
              <a:rPr lang="en-US" sz="2200" dirty="0" smtClean="0"/>
              <a:t>.</a:t>
            </a:r>
          </a:p>
          <a:p>
            <a:r>
              <a:rPr lang="en-US" sz="2200" dirty="0"/>
              <a:t>The </a:t>
            </a:r>
            <a:r>
              <a:rPr lang="en-US" sz="2200" dirty="0" smtClean="0"/>
              <a:t>rational choice </a:t>
            </a:r>
            <a:r>
              <a:rPr lang="en-US" sz="2200" dirty="0"/>
              <a:t>model of criminal offending became the modern framework of deterrence.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Routine </a:t>
            </a:r>
            <a:r>
              <a:rPr lang="en-US" sz="3600" dirty="0" smtClean="0">
                <a:solidFill>
                  <a:srgbClr val="CF5716"/>
                </a:solidFill>
              </a:rPr>
              <a:t>activities theory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38200" y="1779588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Originally presented by Cohen and Felson in 1979</a:t>
            </a:r>
          </a:p>
          <a:p>
            <a:pPr eaLnBrk="1" hangingPunct="1"/>
            <a:r>
              <a:rPr lang="en-US" sz="2200" dirty="0" smtClean="0"/>
              <a:t>Three factors</a:t>
            </a:r>
          </a:p>
          <a:p>
            <a:pPr lvl="1"/>
            <a:r>
              <a:rPr lang="en-US" sz="2200" dirty="0" smtClean="0"/>
              <a:t>Motivated offender(s)</a:t>
            </a:r>
          </a:p>
          <a:p>
            <a:pPr lvl="1"/>
            <a:r>
              <a:rPr lang="en-US" sz="2200" dirty="0" smtClean="0"/>
              <a:t>Suitable target</a:t>
            </a:r>
          </a:p>
          <a:p>
            <a:pPr lvl="1"/>
            <a:r>
              <a:rPr lang="en-US" sz="2200" dirty="0" smtClean="0"/>
              <a:t>Lack of guardianship</a:t>
            </a:r>
          </a:p>
          <a:p>
            <a:pPr lvl="2"/>
            <a:r>
              <a:rPr lang="en-US" sz="2200" dirty="0" smtClean="0"/>
              <a:t>When these three factors come together in time and place, the likelihood for crime/victimization increases.</a:t>
            </a:r>
          </a:p>
          <a:p>
            <a:r>
              <a:rPr lang="en-US" sz="2200" dirty="0" smtClean="0"/>
              <a:t>Locations that have a high convergence of motivated offenders, suitable targets, and lack of guardianship are typically referred to as “hot spots.”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Lifestyles </a:t>
            </a:r>
            <a:r>
              <a:rPr lang="en-US" sz="3600" dirty="0" smtClean="0">
                <a:solidFill>
                  <a:srgbClr val="CF5716"/>
                </a:solidFill>
              </a:rPr>
              <a:t>perspective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886700" cy="128433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Individuals increase the probability of becoming victims (as well as offenders) due to the type of lifestyle they choose.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838200" y="320674"/>
            <a:ext cx="78867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CF5716"/>
                </a:solidFill>
              </a:rPr>
              <a:t>Policy </a:t>
            </a:r>
            <a:r>
              <a:rPr lang="en-US" sz="3600" dirty="0" smtClean="0">
                <a:solidFill>
                  <a:srgbClr val="CF5716"/>
                </a:solidFill>
              </a:rPr>
              <a:t>implications</a:t>
            </a:r>
            <a:endParaRPr lang="en-US" sz="3600" dirty="0">
              <a:solidFill>
                <a:srgbClr val="CF5716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14400" y="1825625"/>
            <a:ext cx="7886700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smtClean="0"/>
              <a:t>“Broken windows”</a:t>
            </a:r>
          </a:p>
          <a:p>
            <a:pPr lvl="1"/>
            <a:r>
              <a:rPr lang="en-US" sz="2200" dirty="0" smtClean="0"/>
              <a:t>Emphasizes the need for police to “crack down” on more minor offenses to reduce more major crimes.</a:t>
            </a:r>
          </a:p>
          <a:p>
            <a:r>
              <a:rPr lang="en-US" sz="2200" dirty="0" smtClean="0"/>
              <a:t>“Three-strikes-you’re-out” policy</a:t>
            </a:r>
          </a:p>
          <a:p>
            <a:pPr lvl="1"/>
            <a:r>
              <a:rPr lang="en-US" sz="2200" dirty="0" smtClean="0"/>
              <a:t>Assumes offenders will make a rational choice not to commit future offenses because they could go to prison for life if they commit three.</a:t>
            </a:r>
          </a:p>
          <a:p>
            <a:r>
              <a:rPr lang="en-US" sz="2200" dirty="0" smtClean="0"/>
              <a:t>Shaming strategies</a:t>
            </a:r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8077200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86700" cy="1905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In </a:t>
            </a:r>
            <a:r>
              <a:rPr lang="en-US" sz="2200" dirty="0"/>
              <a:t>the 1960s, the Beccarian model of offending experienced a rebirth</a:t>
            </a:r>
            <a:r>
              <a:rPr lang="en-US" sz="2200" dirty="0" smtClean="0"/>
              <a:t>.</a:t>
            </a:r>
          </a:p>
          <a:p>
            <a:pPr lvl="1"/>
            <a:r>
              <a:rPr lang="en-US" sz="2200" dirty="0"/>
              <a:t>The reason for this </a:t>
            </a:r>
            <a:r>
              <a:rPr lang="en-US" sz="2200" dirty="0" smtClean="0"/>
              <a:t>was </a:t>
            </a:r>
            <a:r>
              <a:rPr lang="en-US" sz="2200" dirty="0"/>
              <a:t>largely due to scientific reviews that showed that the rehabilitation </a:t>
            </a:r>
            <a:r>
              <a:rPr lang="en-US" sz="2200" dirty="0" smtClean="0"/>
              <a:t>programs had </a:t>
            </a:r>
            <a:r>
              <a:rPr lang="en-US" sz="2200" dirty="0"/>
              <a:t>virtually no impact in reducing recidivism among </a:t>
            </a:r>
            <a:r>
              <a:rPr lang="en-US" sz="2200" dirty="0" smtClean="0"/>
              <a:t>offenders.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534400" cy="914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Four Waves of Modern Deterrence </a:t>
            </a:r>
            <a:r>
              <a:rPr lang="en-US" sz="2200" dirty="0" smtClean="0"/>
              <a:t>Research:</a:t>
            </a:r>
          </a:p>
          <a:p>
            <a:pPr lvl="1"/>
            <a:r>
              <a:rPr lang="en-US" sz="2200" dirty="0" smtClean="0"/>
              <a:t>Aggregate studies</a:t>
            </a:r>
          </a:p>
          <a:p>
            <a:pPr lvl="1"/>
            <a:r>
              <a:rPr lang="en-US" sz="2200" dirty="0" smtClean="0"/>
              <a:t>Cross-sectional research</a:t>
            </a:r>
          </a:p>
          <a:p>
            <a:pPr lvl="1"/>
            <a:r>
              <a:rPr lang="en-US" sz="2200" dirty="0" smtClean="0"/>
              <a:t>Longitudinal studies</a:t>
            </a:r>
          </a:p>
          <a:p>
            <a:pPr lvl="1"/>
            <a:r>
              <a:rPr lang="en-US" sz="2200" dirty="0" smtClean="0"/>
              <a:t>Scenario research or vignettes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924800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</a:t>
            </a:r>
            <a:r>
              <a:rPr lang="en-US" sz="3600" dirty="0">
                <a:solidFill>
                  <a:srgbClr val="CF5716"/>
                </a:solidFill>
              </a:rPr>
              <a:t>of </a:t>
            </a:r>
            <a:r>
              <a:rPr lang="en-US" sz="3600" dirty="0" smtClean="0">
                <a:solidFill>
                  <a:srgbClr val="CF5716"/>
                </a:solidFill>
              </a:rPr>
              <a:t>deterrence theory </a:t>
            </a:r>
            <a:r>
              <a:rPr lang="en-US" sz="3600" dirty="0">
                <a:solidFill>
                  <a:srgbClr val="CF5716"/>
                </a:solidFill>
              </a:rPr>
              <a:t/>
            </a:r>
            <a:br>
              <a:rPr lang="en-US" sz="3600" dirty="0">
                <a:solidFill>
                  <a:srgbClr val="CF5716"/>
                </a:solidFill>
              </a:rPr>
            </a:br>
            <a:r>
              <a:rPr lang="en-US" sz="3600" dirty="0">
                <a:solidFill>
                  <a:srgbClr val="CF5716"/>
                </a:solidFill>
              </a:rPr>
              <a:t>and </a:t>
            </a:r>
            <a:r>
              <a:rPr lang="en-US" sz="3600" dirty="0" smtClean="0">
                <a:solidFill>
                  <a:srgbClr val="CF5716"/>
                </a:solidFill>
              </a:rPr>
              <a:t>contemporary research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933450" y="19050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Four Waves of Modern Deterrence </a:t>
            </a:r>
            <a:r>
              <a:rPr lang="en-US" sz="2200" dirty="0" smtClean="0"/>
              <a:t>Research</a:t>
            </a:r>
            <a:endParaRPr lang="en-US" sz="2200" dirty="0"/>
          </a:p>
          <a:p>
            <a:pPr lvl="1"/>
            <a:r>
              <a:rPr lang="en-US" sz="2200" dirty="0" smtClean="0"/>
              <a:t>Aggregate Studies</a:t>
            </a:r>
          </a:p>
          <a:p>
            <a:pPr lvl="2"/>
            <a:r>
              <a:rPr lang="en-US" sz="2200" dirty="0" smtClean="0"/>
              <a:t>Used </a:t>
            </a:r>
            <a:r>
              <a:rPr lang="en-US" sz="2200" dirty="0"/>
              <a:t>a deterrence model for explaining why individuals engage in criminal behavior.  </a:t>
            </a:r>
          </a:p>
          <a:p>
            <a:pPr lvl="2"/>
            <a:r>
              <a:rPr lang="en-US" sz="2200" dirty="0" smtClean="0"/>
              <a:t>Supported </a:t>
            </a:r>
            <a:r>
              <a:rPr lang="en-US" sz="2200" dirty="0"/>
              <a:t>the importance of certainty and severity of punishment in deterring individuals from committing crime, particularly homicide.</a:t>
            </a:r>
          </a:p>
          <a:p>
            <a:pPr lvl="2"/>
            <a:endParaRPr lang="en-US" sz="2200" dirty="0"/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924800" cy="99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03514" y="17526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Four Waves of Modern Deterrence </a:t>
            </a:r>
            <a:r>
              <a:rPr lang="en-US" sz="2200" dirty="0" smtClean="0"/>
              <a:t>Research</a:t>
            </a:r>
          </a:p>
          <a:p>
            <a:pPr lvl="1"/>
            <a:r>
              <a:rPr lang="en-US" sz="2200" dirty="0" smtClean="0"/>
              <a:t>Cross-sectional research</a:t>
            </a:r>
            <a:endParaRPr lang="en-US" sz="2200" dirty="0"/>
          </a:p>
          <a:p>
            <a:pPr lvl="2"/>
            <a:r>
              <a:rPr lang="en-US" sz="2200" dirty="0" smtClean="0"/>
              <a:t>Focused </a:t>
            </a:r>
            <a:r>
              <a:rPr lang="en-US" sz="2200" dirty="0"/>
              <a:t>on individual perceptions of certainty and severity of sanctions, primarily drawn at one point in time</a:t>
            </a:r>
            <a:r>
              <a:rPr lang="en-US" sz="2200" dirty="0" smtClean="0"/>
              <a:t>.</a:t>
            </a:r>
          </a:p>
          <a:p>
            <a:pPr lvl="2"/>
            <a:r>
              <a:rPr lang="en-US" sz="2200" dirty="0" smtClean="0"/>
              <a:t>It </a:t>
            </a:r>
            <a:r>
              <a:rPr lang="en-US" sz="2200" dirty="0"/>
              <a:t>became evident that it was not clear whether perceptions were causing changes in behavior, or whether behavior was causing changes in perception.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83994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600950" cy="1066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</a:t>
            </a:r>
            <a:r>
              <a:rPr lang="en-US" sz="3600" dirty="0">
                <a:solidFill>
                  <a:srgbClr val="CF5716"/>
                </a:solidFill>
              </a:rPr>
              <a:t>t</a:t>
            </a:r>
            <a:r>
              <a:rPr lang="en-US" sz="3600" dirty="0" smtClean="0">
                <a:solidFill>
                  <a:srgbClr val="CF5716"/>
                </a:solidFill>
              </a:rPr>
              <a:t>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881743" y="1828800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+mj-lt"/>
              </a:rPr>
              <a:t>The </a:t>
            </a:r>
            <a:r>
              <a:rPr lang="en-US" sz="2200" dirty="0">
                <a:latin typeface="+mj-lt"/>
              </a:rPr>
              <a:t>Four Waves of Modern Deterrence </a:t>
            </a:r>
            <a:r>
              <a:rPr lang="en-US" sz="2200" dirty="0" smtClean="0">
                <a:latin typeface="+mj-lt"/>
              </a:rPr>
              <a:t>Research</a:t>
            </a:r>
          </a:p>
          <a:p>
            <a:pPr lvl="1"/>
            <a:r>
              <a:rPr lang="en-US" sz="2200" dirty="0" smtClean="0">
                <a:latin typeface="+mj-lt"/>
              </a:rPr>
              <a:t>Longitudinal </a:t>
            </a:r>
            <a:r>
              <a:rPr lang="en-US" sz="2200" dirty="0">
                <a:latin typeface="+mj-lt"/>
              </a:rPr>
              <a:t>Studies</a:t>
            </a:r>
          </a:p>
          <a:p>
            <a:pPr lvl="2"/>
            <a:r>
              <a:rPr lang="en-US" sz="2200" dirty="0" smtClean="0">
                <a:latin typeface="+mj-lt"/>
              </a:rPr>
              <a:t>Individual </a:t>
            </a:r>
            <a:r>
              <a:rPr lang="en-US" sz="2200" dirty="0">
                <a:latin typeface="+mj-lt"/>
              </a:rPr>
              <a:t>perceptions and deterrence, which measures perceptions of risk and severity, as well as behavior, over time.</a:t>
            </a:r>
          </a:p>
          <a:p>
            <a:pPr lvl="2"/>
            <a:r>
              <a:rPr lang="en-US" sz="2200" dirty="0" smtClean="0">
                <a:latin typeface="+mj-lt"/>
              </a:rPr>
              <a:t>Experiential Effect</a:t>
            </a:r>
          </a:p>
          <a:p>
            <a:pPr lvl="2"/>
            <a:r>
              <a:rPr lang="en-US" sz="2200" dirty="0">
                <a:latin typeface="+mj-lt"/>
                <a:ea typeface="Calibri" panose="020F0502020204030204" pitchFamily="34" charset="0"/>
              </a:rPr>
              <a:t>Provided a significant improvement over the cross-sectional studies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4386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89037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1825625"/>
            <a:ext cx="7886700" cy="435133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The </a:t>
            </a:r>
            <a:r>
              <a:rPr lang="en-US" sz="2200" dirty="0"/>
              <a:t>Four Waves of Modern Deterrence </a:t>
            </a:r>
            <a:r>
              <a:rPr lang="en-US" sz="2200" dirty="0" smtClean="0"/>
              <a:t>Research</a:t>
            </a:r>
          </a:p>
          <a:p>
            <a:pPr lvl="1"/>
            <a:r>
              <a:rPr lang="en-US" sz="2200" dirty="0"/>
              <a:t>Scenario Research or Vignettes</a:t>
            </a:r>
          </a:p>
          <a:p>
            <a:pPr lvl="2"/>
            <a:r>
              <a:rPr lang="en-US" sz="2200" dirty="0"/>
              <a:t>Created to deal with the limitations of the previous methodological strategies for studying the effects of deterrence on criminal offending.</a:t>
            </a:r>
          </a:p>
          <a:p>
            <a:pPr lvl="2"/>
            <a:r>
              <a:rPr lang="en-US" sz="2200" dirty="0"/>
              <a:t>The scenario method provides a specific, realistic (albeit hypothetical) situation, in which a person engages in a criminal act</a:t>
            </a:r>
            <a:r>
              <a:rPr lang="en-US" sz="2200" dirty="0" smtClean="0"/>
              <a:t>.</a:t>
            </a:r>
          </a:p>
          <a:p>
            <a:pPr lvl="2"/>
            <a:r>
              <a:rPr lang="en-US" sz="2200" dirty="0" smtClean="0"/>
              <a:t>The </a:t>
            </a:r>
            <a:r>
              <a:rPr lang="en-US" sz="2200" dirty="0"/>
              <a:t>scenario method appears to be the most accurate method </a:t>
            </a:r>
          </a:p>
        </p:txBody>
      </p:sp>
    </p:spTree>
    <p:extLst>
      <p:ext uri="{BB962C8B-B14F-4D97-AF65-F5344CB8AC3E}">
        <p14:creationId xmlns:p14="http://schemas.microsoft.com/office/powerpoint/2010/main" val="433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00950" cy="1066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research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914400" y="2209800"/>
            <a:ext cx="7886700" cy="2209800"/>
          </a:xfrm>
        </p:spPr>
        <p:txBody>
          <a:bodyPr>
            <a:normAutofit/>
          </a:bodyPr>
          <a:lstStyle/>
          <a:p>
            <a:r>
              <a:rPr lang="en-US" sz="2200" dirty="0"/>
              <a:t>Formal and Informal Deterrence</a:t>
            </a:r>
          </a:p>
          <a:p>
            <a:pPr lvl="1"/>
            <a:r>
              <a:rPr lang="en-US" sz="2200" b="1" dirty="0" smtClean="0"/>
              <a:t>Formal/official deterrence</a:t>
            </a:r>
            <a:r>
              <a:rPr lang="en-US" sz="2200" dirty="0" smtClean="0"/>
              <a:t>, </a:t>
            </a:r>
            <a:r>
              <a:rPr lang="en-US" sz="2200" dirty="0"/>
              <a:t>meaning the deterrent effects </a:t>
            </a:r>
            <a:r>
              <a:rPr lang="en-US" sz="2200" dirty="0" smtClean="0"/>
              <a:t>of </a:t>
            </a:r>
            <a:r>
              <a:rPr lang="en-US" sz="2200" dirty="0"/>
              <a:t>law enforcement, courts, and corrections</a:t>
            </a:r>
          </a:p>
          <a:p>
            <a:pPr lvl="1"/>
            <a:r>
              <a:rPr lang="en-US" sz="2200" b="1" dirty="0" smtClean="0"/>
              <a:t>Informal deterrence</a:t>
            </a:r>
            <a:r>
              <a:rPr lang="en-US" sz="2200" dirty="0" smtClean="0"/>
              <a:t>, the </a:t>
            </a:r>
            <a:r>
              <a:rPr lang="en-US" sz="2200" dirty="0"/>
              <a:t>extralegal </a:t>
            </a:r>
            <a:r>
              <a:rPr lang="en-US" sz="2200" dirty="0" smtClean="0"/>
              <a:t>variables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760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620000" cy="92630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F5716"/>
                </a:solidFill>
              </a:rPr>
              <a:t>Rebirth of deterrence theory </a:t>
            </a:r>
            <a:br>
              <a:rPr lang="en-US" sz="3600" dirty="0" smtClean="0">
                <a:solidFill>
                  <a:srgbClr val="CF5716"/>
                </a:solidFill>
              </a:rPr>
            </a:br>
            <a:r>
              <a:rPr lang="en-US" sz="3600" dirty="0" smtClean="0">
                <a:solidFill>
                  <a:srgbClr val="CF5716"/>
                </a:solidFill>
              </a:rPr>
              <a:t>and contemporary </a:t>
            </a:r>
            <a:r>
              <a:rPr lang="en-US" sz="3600" dirty="0">
                <a:solidFill>
                  <a:srgbClr val="CF5716"/>
                </a:solidFill>
              </a:rPr>
              <a:t>r</a:t>
            </a:r>
            <a:r>
              <a:rPr lang="en-US" sz="3600" dirty="0" smtClean="0">
                <a:solidFill>
                  <a:srgbClr val="CF5716"/>
                </a:solidFill>
              </a:rPr>
              <a:t>esearch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38" y="1295400"/>
            <a:ext cx="6410836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6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413</TotalTime>
  <Words>676</Words>
  <Application>Microsoft Office PowerPoint</Application>
  <PresentationFormat>On-screen Show (4:3)</PresentationFormat>
  <Paragraphs>73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Presentation1</vt:lpstr>
      <vt:lpstr>Chapter 4</vt:lpstr>
      <vt:lpstr>Rebirth of deterrence theory  and contemporary research</vt:lpstr>
      <vt:lpstr>Rebirth of deterrence theory  and contemporary research</vt:lpstr>
      <vt:lpstr>Rebirth of deterrence theory  and contemporary research</vt:lpstr>
      <vt:lpstr>Rebirth of deterrence theory  and contemporary research</vt:lpstr>
      <vt:lpstr>Rebirth of deterrence theory  and contemporary research</vt:lpstr>
      <vt:lpstr>Rebirth of deterrence theory  and contemporary research</vt:lpstr>
      <vt:lpstr>Rebirth of deterrence theory  and contemporary research</vt:lpstr>
      <vt:lpstr>Rebirth of deterrence theory  and contemporary research</vt:lpstr>
      <vt:lpstr>Rational choice theory</vt:lpstr>
      <vt:lpstr>Rational choice theory</vt:lpstr>
      <vt:lpstr>Rational choice theory</vt:lpstr>
      <vt:lpstr>Rational choice theory</vt:lpstr>
      <vt:lpstr>Routine activities theory</vt:lpstr>
      <vt:lpstr>Lifestyles perspective</vt:lpstr>
      <vt:lpstr>Policy implications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LeAnn</dc:creator>
  <cp:lastModifiedBy>SageUser</cp:lastModifiedBy>
  <cp:revision>32</cp:revision>
  <dcterms:created xsi:type="dcterms:W3CDTF">2013-03-02T03:04:06Z</dcterms:created>
  <dcterms:modified xsi:type="dcterms:W3CDTF">2017-02-13T16:02:33Z</dcterms:modified>
</cp:coreProperties>
</file>